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30"/>
  </p:notesMasterIdLst>
  <p:sldIdLst>
    <p:sldId id="256" r:id="rId2"/>
    <p:sldId id="259" r:id="rId3"/>
    <p:sldId id="260" r:id="rId4"/>
    <p:sldId id="267" r:id="rId5"/>
    <p:sldId id="261" r:id="rId6"/>
    <p:sldId id="268" r:id="rId7"/>
    <p:sldId id="269" r:id="rId8"/>
    <p:sldId id="262" r:id="rId9"/>
    <p:sldId id="263" r:id="rId10"/>
    <p:sldId id="257" r:id="rId11"/>
    <p:sldId id="266" r:id="rId12"/>
    <p:sldId id="270" r:id="rId13"/>
    <p:sldId id="281" r:id="rId14"/>
    <p:sldId id="282" r:id="rId15"/>
    <p:sldId id="283" r:id="rId16"/>
    <p:sldId id="284" r:id="rId17"/>
    <p:sldId id="272" r:id="rId18"/>
    <p:sldId id="274" r:id="rId19"/>
    <p:sldId id="275" r:id="rId20"/>
    <p:sldId id="273" r:id="rId21"/>
    <p:sldId id="271" r:id="rId22"/>
    <p:sldId id="276" r:id="rId23"/>
    <p:sldId id="277" r:id="rId24"/>
    <p:sldId id="278" r:id="rId25"/>
    <p:sldId id="279" r:id="rId26"/>
    <p:sldId id="280" r:id="rId27"/>
    <p:sldId id="285" r:id="rId28"/>
    <p:sldId id="286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24" autoAdjust="0"/>
    <p:restoredTop sz="94660"/>
  </p:normalViewPr>
  <p:slideViewPr>
    <p:cSldViewPr snapToGrid="0">
      <p:cViewPr varScale="1">
        <p:scale>
          <a:sx n="65" d="100"/>
          <a:sy n="65" d="100"/>
        </p:scale>
        <p:origin x="67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jpeg>
</file>

<file path=ppt/media/image10.jpeg>
</file>

<file path=ppt/media/image11.jpe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FABCC3-00C7-459D-B138-5960DAC9CBD6}" type="datetimeFigureOut">
              <a:rPr lang="fr-FR" smtClean="0"/>
              <a:t>05/10/2021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110128-35CC-4BBC-91B9-1702912EB4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4716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Opérateurs de comparaisons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110128-35CC-4BBC-91B9-1702912EB4A1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2122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344DD8CA-217D-4F05-B0EE-43E861EA3009}" type="datetimeFigureOut">
              <a:rPr lang="fr-FR" smtClean="0"/>
              <a:t>05/10/2021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9148A70-17ED-4439-8FFA-77E96B7272D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48831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DD8CA-217D-4F05-B0EE-43E861EA3009}" type="datetimeFigureOut">
              <a:rPr lang="fr-FR" smtClean="0"/>
              <a:t>05/10/2021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A70-17ED-4439-8FFA-77E96B7272D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33770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DD8CA-217D-4F05-B0EE-43E861EA3009}" type="datetimeFigureOut">
              <a:rPr lang="fr-FR" smtClean="0"/>
              <a:t>05/10/2021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A70-17ED-4439-8FFA-77E96B7272D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37440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DD8CA-217D-4F05-B0EE-43E861EA3009}" type="datetimeFigureOut">
              <a:rPr lang="fr-FR" smtClean="0"/>
              <a:t>05/10/2021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A70-17ED-4439-8FFA-77E96B7272D8}" type="slidenum">
              <a:rPr lang="fr-FR" smtClean="0"/>
              <a:t>‹N°›</a:t>
            </a:fld>
            <a:endParaRPr lang="fr-FR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787432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DD8CA-217D-4F05-B0EE-43E861EA3009}" type="datetimeFigureOut">
              <a:rPr lang="fr-FR" smtClean="0"/>
              <a:t>05/10/2021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A70-17ED-4439-8FFA-77E96B7272D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31369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DD8CA-217D-4F05-B0EE-43E861EA3009}" type="datetimeFigureOut">
              <a:rPr lang="fr-FR" smtClean="0"/>
              <a:t>05/10/2021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A70-17ED-4439-8FFA-77E96B7272D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68482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DD8CA-217D-4F05-B0EE-43E861EA3009}" type="datetimeFigureOut">
              <a:rPr lang="fr-FR" smtClean="0"/>
              <a:t>05/10/2021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A70-17ED-4439-8FFA-77E96B7272D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36346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DD8CA-217D-4F05-B0EE-43E861EA3009}" type="datetimeFigureOut">
              <a:rPr lang="fr-FR" smtClean="0"/>
              <a:t>05/10/2021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A70-17ED-4439-8FFA-77E96B7272D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86315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DD8CA-217D-4F05-B0EE-43E861EA3009}" type="datetimeFigureOut">
              <a:rPr lang="fr-FR" smtClean="0"/>
              <a:t>05/10/2021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A70-17ED-4439-8FFA-77E96B7272D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53209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DD8CA-217D-4F05-B0EE-43E861EA3009}" type="datetimeFigureOut">
              <a:rPr lang="fr-FR" smtClean="0"/>
              <a:t>05/10/2021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A70-17ED-4439-8FFA-77E96B7272D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55736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DD8CA-217D-4F05-B0EE-43E861EA3009}" type="datetimeFigureOut">
              <a:rPr lang="fr-FR" smtClean="0"/>
              <a:t>05/10/2021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A70-17ED-4439-8FFA-77E96B7272D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37964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DD8CA-217D-4F05-B0EE-43E861EA3009}" type="datetimeFigureOut">
              <a:rPr lang="fr-FR" smtClean="0"/>
              <a:t>05/10/2021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A70-17ED-4439-8FFA-77E96B7272D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79934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DD8CA-217D-4F05-B0EE-43E861EA3009}" type="datetimeFigureOut">
              <a:rPr lang="fr-FR" smtClean="0"/>
              <a:t>05/10/2021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A70-17ED-4439-8FFA-77E96B7272D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99500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DD8CA-217D-4F05-B0EE-43E861EA3009}" type="datetimeFigureOut">
              <a:rPr lang="fr-FR" smtClean="0"/>
              <a:t>05/10/2021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A70-17ED-4439-8FFA-77E96B7272D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0213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DD8CA-217D-4F05-B0EE-43E861EA3009}" type="datetimeFigureOut">
              <a:rPr lang="fr-FR" smtClean="0"/>
              <a:t>05/10/2021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A70-17ED-4439-8FFA-77E96B7272D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67279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DD8CA-217D-4F05-B0EE-43E861EA3009}" type="datetimeFigureOut">
              <a:rPr lang="fr-FR" smtClean="0"/>
              <a:t>05/10/2021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A70-17ED-4439-8FFA-77E96B7272D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46029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DD8CA-217D-4F05-B0EE-43E861EA3009}" type="datetimeFigureOut">
              <a:rPr lang="fr-FR" smtClean="0"/>
              <a:t>05/10/2021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A70-17ED-4439-8FFA-77E96B7272D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86233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4DD8CA-217D-4F05-B0EE-43E861EA3009}" type="datetimeFigureOut">
              <a:rPr lang="fr-FR" smtClean="0"/>
              <a:t>05/10/2021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148A70-17ED-4439-8FFA-77E96B7272D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87058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dingame.com/playgrounds/34845/le-php---les-bases-du-langage/introduction" TargetMode="External"/><Relationship Id="rId7" Type="http://schemas.openxmlformats.org/officeDocument/2006/relationships/hyperlink" Target="https://www.pierre-giraud.com/" TargetMode="External"/><Relationship Id="rId2" Type="http://schemas.openxmlformats.org/officeDocument/2006/relationships/hyperlink" Target="https://www.php.net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univ-orleans.fr/iut-orleans/informatique/intra/tuto/php/FastPHP.pdf#[0,{%22name%22:%22Fit%22}" TargetMode="External"/><Relationship Id="rId5" Type="http://schemas.openxmlformats.org/officeDocument/2006/relationships/hyperlink" Target="https://apprendre-php.com/tutoriels.html" TargetMode="External"/><Relationship Id="rId4" Type="http://schemas.openxmlformats.org/officeDocument/2006/relationships/hyperlink" Target="https://writecode.fr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hyperlink" Target="https://fr.wikipedia.org/wiki/Zend_Engine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etbrains.com/fr-fr/lp/php-25/" TargetMode="External"/><Relationship Id="rId2" Type="http://schemas.openxmlformats.org/officeDocument/2006/relationships/hyperlink" Target="https://twitter.com/Elroubio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7E071D-4636-4304-957C-162CAB16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 algn="ctr"/>
            <a:r>
              <a:rPr lang="fr-FR" sz="16000" dirty="0"/>
              <a:t>PHP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70CC1CA-6661-4037-9DC7-CF33359887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2387600"/>
          </a:xfrm>
        </p:spPr>
        <p:txBody>
          <a:bodyPr>
            <a:noAutofit/>
          </a:bodyPr>
          <a:lstStyle/>
          <a:p>
            <a:pPr algn="ctr"/>
            <a:r>
              <a:rPr lang="fr-FR" sz="6000" dirty="0"/>
              <a:t>Variables, conditions, tableaux et boucles </a:t>
            </a:r>
          </a:p>
        </p:txBody>
      </p:sp>
    </p:spTree>
    <p:extLst>
      <p:ext uri="{BB962C8B-B14F-4D97-AF65-F5344CB8AC3E}">
        <p14:creationId xmlns:p14="http://schemas.microsoft.com/office/powerpoint/2010/main" val="20918566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B1EC49-6404-4551-B847-F818AA855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2939" y="435638"/>
            <a:ext cx="9905998" cy="1478570"/>
          </a:xfrm>
        </p:spPr>
        <p:txBody>
          <a:bodyPr>
            <a:normAutofit/>
          </a:bodyPr>
          <a:lstStyle/>
          <a:p>
            <a:pPr marL="1143000" indent="-1143000" algn="ctr">
              <a:buFont typeface="Wingdings" panose="05000000000000000000" pitchFamily="2" charset="2"/>
              <a:buChar char="v"/>
            </a:pPr>
            <a:r>
              <a:rPr lang="fr-FR" sz="8000" dirty="0"/>
              <a:t>Les variables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13EBDA7-7570-4152-B6B5-12792C3777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960" y="1751884"/>
            <a:ext cx="7350080" cy="49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7597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0AB843-572A-4F21-9497-02EAEDF68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534" y="126609"/>
            <a:ext cx="9905998" cy="1281162"/>
          </a:xfrm>
        </p:spPr>
        <p:txBody>
          <a:bodyPr/>
          <a:lstStyle/>
          <a:p>
            <a:pPr algn="ctr"/>
            <a:r>
              <a:rPr lang="fr-FR" u="sng" dirty="0"/>
              <a:t>Déclaration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A2AEC3E-CB7C-4316-884A-3468BBE650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2170" y="2067950"/>
            <a:ext cx="10979830" cy="52894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alt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Il faudra pour cela utiliser deux balises, une ouvrante  </a:t>
            </a:r>
            <a:r>
              <a:rPr lang="fr-FR" altLang="fr-FR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&lt;?</a:t>
            </a:r>
            <a:r>
              <a:rPr lang="fr-FR" altLang="fr-FR" dirty="0" err="1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php</a:t>
            </a:r>
            <a:r>
              <a:rPr lang="fr-FR" altLang="fr-FR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      </a:t>
            </a:r>
            <a:r>
              <a:rPr lang="fr-FR" alt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et une fermante    </a:t>
            </a:r>
            <a:r>
              <a:rPr lang="fr-FR" altLang="fr-FR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?&gt;</a:t>
            </a:r>
            <a:r>
              <a:rPr lang="fr-FR" alt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 . </a:t>
            </a:r>
          </a:p>
          <a:p>
            <a:pPr marL="0" indent="0">
              <a:buNone/>
            </a:pPr>
            <a:r>
              <a:rPr lang="fr-FR" alt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La fonction n’est pas forcément ‘visible’. Ce n’est pas obligatoirement un texte. Cela peut simplement être une fonction d’exécution. </a:t>
            </a:r>
          </a:p>
          <a:p>
            <a:pPr marL="0" indent="0">
              <a:buNone/>
            </a:pPr>
            <a:r>
              <a:rPr lang="fr-FR" alt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Indiquez ‘</a:t>
            </a:r>
            <a:r>
              <a:rPr lang="fr-FR" altLang="fr-FR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echo</a:t>
            </a:r>
            <a:r>
              <a:rPr lang="fr-FR" alt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’ pour lui signaler de retransmettre le script à l’intérieur des balises.</a:t>
            </a:r>
          </a:p>
          <a:p>
            <a:r>
              <a:rPr lang="fr-FR" sz="3200" b="0" dirty="0">
                <a:solidFill>
                  <a:srgbClr val="FFFF00"/>
                </a:solidFill>
                <a:effectLst/>
                <a:latin typeface="Bahnschrift Light Condensed" panose="020B0502040204020203" pitchFamily="34" charset="0"/>
              </a:rPr>
              <a:t>&lt;p&gt; </a:t>
            </a:r>
            <a:r>
              <a:rPr lang="fr-FR" sz="3200" b="0" dirty="0">
                <a:effectLst/>
                <a:latin typeface="Bahnschrift Light Condensed" panose="020B0502040204020203" pitchFamily="34" charset="0"/>
              </a:rPr>
              <a:t>Ceci sera ignoré par PHP et affiché </a:t>
            </a:r>
            <a:r>
              <a:rPr lang="fr-FR" sz="3200" dirty="0">
                <a:latin typeface="Bahnschrift Light Condensed" panose="020B0502040204020203" pitchFamily="34" charset="0"/>
              </a:rPr>
              <a:t>dans le </a:t>
            </a:r>
            <a:r>
              <a:rPr lang="fr-FR" sz="3200" b="0" dirty="0">
                <a:effectLst/>
                <a:latin typeface="Bahnschrift Light Condensed" panose="020B0502040204020203" pitchFamily="34" charset="0"/>
              </a:rPr>
              <a:t> navigateur. </a:t>
            </a:r>
            <a:r>
              <a:rPr lang="fr-FR" sz="3200" b="0" dirty="0">
                <a:solidFill>
                  <a:srgbClr val="FFFF00"/>
                </a:solidFill>
                <a:effectLst/>
                <a:latin typeface="Bahnschrift Light Condensed" panose="020B0502040204020203" pitchFamily="34" charset="0"/>
              </a:rPr>
              <a:t>&lt;/p&gt;</a:t>
            </a:r>
          </a:p>
          <a:p>
            <a:r>
              <a:rPr lang="fr-FR" sz="3200" dirty="0">
                <a:solidFill>
                  <a:srgbClr val="FFFF00"/>
                </a:solidFill>
                <a:effectLst/>
                <a:latin typeface="Bahnschrift Light Condensed" panose="020B0502040204020203" pitchFamily="34" charset="0"/>
              </a:rPr>
              <a:t>&lt;?</a:t>
            </a:r>
            <a:r>
              <a:rPr lang="fr-FR" sz="3200" dirty="0" err="1">
                <a:solidFill>
                  <a:srgbClr val="FFFF00"/>
                </a:solidFill>
                <a:effectLst/>
                <a:latin typeface="Bahnschrift Light Condensed" panose="020B0502040204020203" pitchFamily="34" charset="0"/>
              </a:rPr>
              <a:t>php</a:t>
            </a:r>
            <a:r>
              <a:rPr lang="fr-FR" sz="3200" dirty="0">
                <a:solidFill>
                  <a:srgbClr val="FFFF00"/>
                </a:solidFill>
                <a:effectLst/>
                <a:latin typeface="Bahnschrift Light Condensed" panose="020B0502040204020203" pitchFamily="34" charset="0"/>
              </a:rPr>
              <a:t> </a:t>
            </a:r>
            <a:r>
              <a:rPr lang="fr-FR" sz="3200" dirty="0" err="1">
                <a:solidFill>
                  <a:srgbClr val="FFFF00"/>
                </a:solidFill>
                <a:effectLst/>
                <a:latin typeface="Bahnschrift Light Condensed" panose="020B0502040204020203" pitchFamily="34" charset="0"/>
              </a:rPr>
              <a:t>echo</a:t>
            </a:r>
            <a:r>
              <a:rPr lang="fr-FR" sz="3200" dirty="0">
                <a:solidFill>
                  <a:srgbClr val="FFFF00"/>
                </a:solidFill>
                <a:effectLst/>
                <a:latin typeface="Bahnschrift Light Condensed" panose="020B0502040204020203" pitchFamily="34" charset="0"/>
              </a:rPr>
              <a:t> </a:t>
            </a:r>
            <a:r>
              <a:rPr lang="fr-FR" sz="3200" b="0" dirty="0">
                <a:effectLst/>
                <a:latin typeface="Bahnschrift Light Condensed" panose="020B0502040204020203" pitchFamily="34" charset="0"/>
              </a:rPr>
              <a:t>"Alors que ceci sera analysé par PHP"; </a:t>
            </a:r>
            <a:r>
              <a:rPr lang="fr-FR" sz="3200" b="0" dirty="0">
                <a:solidFill>
                  <a:srgbClr val="FFFF00"/>
                </a:solidFill>
                <a:effectLst/>
                <a:latin typeface="Bahnschrift Light Condensed" panose="020B0502040204020203" pitchFamily="34" charset="0"/>
              </a:rPr>
              <a:t>?&gt; (et donc retranscrit)</a:t>
            </a:r>
          </a:p>
          <a:p>
            <a:r>
              <a:rPr lang="fr-FR" sz="3200" b="0" dirty="0">
                <a:solidFill>
                  <a:srgbClr val="FFFF00"/>
                </a:solidFill>
                <a:effectLst/>
                <a:latin typeface="Bahnschrift Light Condensed" panose="020B0502040204020203" pitchFamily="34" charset="0"/>
              </a:rPr>
              <a:t>&lt;p&gt; </a:t>
            </a:r>
            <a:r>
              <a:rPr lang="fr-FR" sz="3200" b="0" dirty="0">
                <a:effectLst/>
                <a:latin typeface="Bahnschrift Light Condensed" panose="020B0502040204020203" pitchFamily="34" charset="0"/>
              </a:rPr>
              <a:t>Ceci sera aussi ignoré par PHP et affiché </a:t>
            </a:r>
            <a:r>
              <a:rPr lang="fr-FR" sz="3200" dirty="0">
                <a:latin typeface="Bahnschrift Light Condensed" panose="020B0502040204020203" pitchFamily="34" charset="0"/>
              </a:rPr>
              <a:t>dans le</a:t>
            </a:r>
            <a:r>
              <a:rPr lang="fr-FR" sz="3200" b="0" dirty="0">
                <a:effectLst/>
                <a:latin typeface="Bahnschrift Light Condensed" panose="020B0502040204020203" pitchFamily="34" charset="0"/>
              </a:rPr>
              <a:t> navigateur. </a:t>
            </a:r>
            <a:r>
              <a:rPr lang="fr-FR" sz="3200" b="0" dirty="0">
                <a:solidFill>
                  <a:srgbClr val="FFFF00"/>
                </a:solidFill>
                <a:effectLst/>
                <a:latin typeface="Bahnschrift Light Condensed" panose="020B0502040204020203" pitchFamily="34" charset="0"/>
              </a:rPr>
              <a:t>&lt;/p&gt;</a:t>
            </a:r>
          </a:p>
          <a:p>
            <a:pPr marL="0" indent="0">
              <a:buNone/>
            </a:pPr>
            <a:endParaRPr lang="fr-FR" altLang="fr-FR" dirty="0">
              <a:latin typeface="Adobe Arabic" panose="02040503050201020203" pitchFamily="18" charset="-78"/>
              <a:cs typeface="Adobe Arabic" panose="02040503050201020203" pitchFamily="18" charset="-78"/>
            </a:endParaRP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12992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58005F-40B6-4CC5-A097-7D2498867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804" y="0"/>
            <a:ext cx="9905998" cy="1098282"/>
          </a:xfrm>
        </p:spPr>
        <p:txBody>
          <a:bodyPr/>
          <a:lstStyle/>
          <a:p>
            <a:pPr algn="ctr"/>
            <a:r>
              <a:rPr lang="fr-FR" u="sng" dirty="0"/>
              <a:t>Types de variables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E9F687C-4577-46AB-ADFE-F0A31FB6965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71198" y="1185262"/>
            <a:ext cx="9096691" cy="46935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3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BOOLÉEN </a:t>
            </a:r>
            <a:r>
              <a:rPr kumimoji="0" lang="fr-FR" altLang="fr-FR" sz="2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//assigne la valeur TRUE  à $</a:t>
            </a:r>
            <a:r>
              <a:rPr kumimoji="0" lang="fr-FR" altLang="fr-FR" sz="2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ma_variable</a:t>
            </a:r>
            <a:endParaRPr kumimoji="0" lang="fr-FR" altLang="fr-FR" sz="2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dobe Arabic" panose="02040503050201020203" pitchFamily="18" charset="-78"/>
              <a:cs typeface="Adobe Arabic" panose="02040503050201020203" pitchFamily="18" charset="-7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&lt;?</a:t>
            </a:r>
            <a:r>
              <a:rPr kumimoji="0" lang="fr-FR" altLang="fr-FR" sz="2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php</a:t>
            </a:r>
            <a:r>
              <a:rPr kumimoji="0" lang="fr-FR" altLang="fr-FR" sz="2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 $</a:t>
            </a:r>
            <a:r>
              <a:rPr kumimoji="0" lang="fr-FR" altLang="fr-FR" sz="2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ma_variable</a:t>
            </a:r>
            <a:r>
              <a:rPr kumimoji="0" lang="fr-FR" altLang="fr-FR" sz="2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 = </a:t>
            </a:r>
            <a:r>
              <a:rPr kumimoji="0" lang="fr-FR" altLang="fr-FR" sz="2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true</a:t>
            </a:r>
            <a:r>
              <a:rPr kumimoji="0" lang="fr-FR" altLang="fr-FR" sz="2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; ?&gt;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2300" dirty="0">
                <a:latin typeface="Adobe Arabic" panose="02040503050201020203" pitchFamily="18" charset="-78"/>
                <a:cs typeface="Adobe Arabic" panose="02040503050201020203" pitchFamily="18" charset="-78"/>
              </a:rPr>
              <a:t> </a:t>
            </a:r>
            <a:r>
              <a:rPr lang="fr-FR" altLang="fr-FR" sz="2300" u="sng" dirty="0">
                <a:latin typeface="Adobe Arabic" panose="02040503050201020203" pitchFamily="18" charset="-78"/>
                <a:cs typeface="Adobe Arabic" panose="02040503050201020203" pitchFamily="18" charset="-78"/>
              </a:rPr>
              <a:t>ENTIERS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kumimoji="0" lang="fr-FR" altLang="fr-FR" sz="2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$v = 1234; // un nombre décimal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kumimoji="0" lang="fr-FR" altLang="fr-FR" sz="2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$v= -123; // un nombre négatif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3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FLOAT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2300" dirty="0">
                <a:latin typeface="Adobe Arabic" panose="02040503050201020203" pitchFamily="18" charset="-78"/>
                <a:cs typeface="Adobe Arabic" panose="02040503050201020203" pitchFamily="18" charset="-78"/>
              </a:rPr>
              <a:t>$v = 1.234;  // nombre à virgule, spécifié avec le point 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3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STRING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2300" dirty="0">
                <a:latin typeface="Adobe Arabic" panose="02040503050201020203" pitchFamily="18" charset="-78"/>
                <a:cs typeface="Adobe Arabic" panose="02040503050201020203" pitchFamily="18" charset="-78"/>
              </a:rPr>
              <a:t>$v = ‘prénom’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3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$v </a:t>
            </a:r>
            <a:r>
              <a:rPr kumimoji="0" lang="fr-FR" altLang="fr-FR" sz="2300" b="0" i="0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= « prénom »</a:t>
            </a:r>
            <a:endParaRPr kumimoji="0" lang="fr-FR" altLang="fr-FR" sz="2300" b="0" i="0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dobe Arabic" panose="02040503050201020203" pitchFamily="18" charset="-78"/>
              <a:cs typeface="Adobe Arabic" panose="02040503050201020203" pitchFamily="18" charset="-7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2300" dirty="0">
                <a:latin typeface="Adobe Arabic" panose="02040503050201020203" pitchFamily="18" charset="-78"/>
                <a:cs typeface="Adobe Arabic" panose="02040503050201020203" pitchFamily="18" charset="-78"/>
              </a:rPr>
              <a:t>Il existe également un type de variable dit </a:t>
            </a:r>
            <a:r>
              <a:rPr lang="fr-FR" altLang="fr-FR" sz="2300">
                <a:latin typeface="Adobe Arabic" panose="02040503050201020203" pitchFamily="18" charset="-78"/>
                <a:cs typeface="Adobe Arabic" panose="02040503050201020203" pitchFamily="18" charset="-78"/>
              </a:rPr>
              <a:t>‘dynamique » </a:t>
            </a:r>
            <a:r>
              <a:rPr lang="fr-FR" altLang="fr-FR" sz="2300" dirty="0">
                <a:latin typeface="Adobe Arabic" panose="02040503050201020203" pitchFamily="18" charset="-78"/>
                <a:cs typeface="Adobe Arabic" panose="02040503050201020203" pitchFamily="18" charset="-78"/>
              </a:rPr>
              <a:t>. Cela permet de réutiliser le nom d’une variable et de lui affecter une nouvelle valeur sans pour autant écraser la précédente, au contraire cela lui affecte une valeur supplémentaire. </a:t>
            </a:r>
            <a:endParaRPr kumimoji="0" lang="fr-FR" altLang="fr-FR" sz="2300" b="0" i="0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dobe Arabic" panose="02040503050201020203" pitchFamily="18" charset="-7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09040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4E41D6-140F-4232-9506-350DFD7F6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80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 conditions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7ADF6F6-F9BA-4D0E-927B-0F94A6EB3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522" y="1970972"/>
            <a:ext cx="6975779" cy="4616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5799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 invX="1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1FF768-0D37-4C9D-B867-6724E8234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888" y="36510"/>
            <a:ext cx="9905998" cy="1030289"/>
          </a:xfrm>
        </p:spPr>
        <p:txBody>
          <a:bodyPr/>
          <a:lstStyle/>
          <a:p>
            <a:pPr algn="ctr"/>
            <a:r>
              <a:rPr lang="fr-FR" u="sng" dirty="0"/>
              <a:t> ‘ if ‘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17E8793-67EB-4E3D-BBD9-ED11CB904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219198"/>
            <a:ext cx="9905999" cy="474705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If ( condition ) </a:t>
            </a:r>
          </a:p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 action</a:t>
            </a:r>
          </a:p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Permet de vérifier la condition. Si condition égale vraie ‘ </a:t>
            </a:r>
            <a:r>
              <a:rPr lang="fr-FR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true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 ‘ , alors le code s’exécute. Sinon il ne se passe rien. </a:t>
            </a:r>
          </a:p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Il est possible de vouloir exécutée plusieurs conditions, dans ce cas là il faut rajouter des accolades. </a:t>
            </a:r>
          </a:p>
          <a:p>
            <a:pPr marL="0" indent="0">
              <a:buNone/>
            </a:pPr>
            <a:r>
              <a:rPr lang="fr-FR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If ( condition ) </a:t>
            </a:r>
          </a:p>
          <a:p>
            <a:pPr marL="0" indent="0">
              <a:buNone/>
            </a:pPr>
            <a:r>
              <a:rPr lang="fr-FR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{ 1</a:t>
            </a:r>
            <a:r>
              <a:rPr lang="fr-FR" baseline="30000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er</a:t>
            </a:r>
            <a:r>
              <a:rPr lang="fr-FR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 instruction .’ ‘; </a:t>
            </a:r>
          </a:p>
          <a:p>
            <a:pPr marL="0" indent="0">
              <a:buNone/>
            </a:pPr>
            <a:r>
              <a:rPr lang="fr-FR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2</a:t>
            </a:r>
            <a:r>
              <a:rPr lang="fr-FR" baseline="30000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ème</a:t>
            </a:r>
            <a:r>
              <a:rPr lang="fr-FR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 instruction ; </a:t>
            </a:r>
          </a:p>
          <a:p>
            <a:pPr marL="0" indent="0">
              <a:buNone/>
            </a:pPr>
            <a:r>
              <a:rPr lang="fr-FR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772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A433DC-D82D-4949-896C-80D484472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u="sng" dirty="0"/>
              <a:t>‘ if </a:t>
            </a:r>
            <a:r>
              <a:rPr lang="fr-FR" u="sng" dirty="0" err="1"/>
              <a:t>else</a:t>
            </a:r>
            <a:r>
              <a:rPr lang="fr-FR" u="sng" dirty="0"/>
              <a:t> ‘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7B9602-05D0-4114-ADD2-E786A3E89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Cette formule permet d’instruire plusieurs conditions les unes à la suite de l’autre, c’est-à-dire que le code ne sera exécuté que lorsque qu’il arrivera sur une condition vraie. </a:t>
            </a:r>
          </a:p>
          <a:p>
            <a:pPr marL="0" indent="0">
              <a:buNone/>
            </a:pPr>
            <a:r>
              <a:rPr lang="fr-FR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if ( condition )</a:t>
            </a:r>
            <a:br>
              <a:rPr lang="fr-FR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</a:br>
            <a:r>
              <a:rPr lang="fr-FR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première action ;</a:t>
            </a:r>
            <a:br>
              <a:rPr lang="fr-FR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</a:br>
            <a:r>
              <a:rPr lang="fr-FR" dirty="0" err="1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elseif</a:t>
            </a:r>
            <a:r>
              <a:rPr lang="fr-FR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 ( condition ) </a:t>
            </a:r>
            <a:br>
              <a:rPr lang="fr-FR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</a:br>
            <a:r>
              <a:rPr lang="fr-FR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seconde action ;</a:t>
            </a:r>
          </a:p>
        </p:txBody>
      </p:sp>
    </p:spTree>
    <p:extLst>
      <p:ext uri="{BB962C8B-B14F-4D97-AF65-F5344CB8AC3E}">
        <p14:creationId xmlns:p14="http://schemas.microsoft.com/office/powerpoint/2010/main" val="2273491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9A9747-7FA0-4FA5-B067-23DB583E1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624" y="0"/>
            <a:ext cx="9905998" cy="1478570"/>
          </a:xfrm>
        </p:spPr>
        <p:txBody>
          <a:bodyPr/>
          <a:lstStyle/>
          <a:p>
            <a:pPr algn="ctr"/>
            <a:r>
              <a:rPr lang="fr-FR" u="sng" dirty="0"/>
              <a:t>‘ if – </a:t>
            </a:r>
            <a:r>
              <a:rPr lang="fr-FR" u="sng" dirty="0" err="1"/>
              <a:t>else</a:t>
            </a:r>
            <a:r>
              <a:rPr lang="fr-FR" u="sng" dirty="0"/>
              <a:t> if – if ‘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1973E8B-F1B3-420A-9C2C-57B88E393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029235"/>
            <a:ext cx="9905999" cy="56162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Permet d’effectuer plusieurs tests de conditions. Pas de limite d’instructions.</a:t>
            </a:r>
          </a:p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Attention tout de même car dès que la condition sera vraie, cela s’arrêtera à la 1</a:t>
            </a:r>
            <a:r>
              <a:rPr lang="fr-FR" baseline="30000" dirty="0">
                <a:latin typeface="Adobe Arabic" panose="02040503050201020203" pitchFamily="18" charset="-78"/>
                <a:cs typeface="Adobe Arabic" panose="02040503050201020203" pitchFamily="18" charset="-78"/>
              </a:rPr>
              <a:t>ère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, même si la 4</a:t>
            </a:r>
            <a:r>
              <a:rPr lang="fr-FR" baseline="30000" dirty="0">
                <a:latin typeface="Adobe Arabic" panose="02040503050201020203" pitchFamily="18" charset="-78"/>
                <a:cs typeface="Adobe Arabic" panose="02040503050201020203" pitchFamily="18" charset="-78"/>
              </a:rPr>
              <a:t>ème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 est vraie!</a:t>
            </a:r>
          </a:p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 Terminer obligatoirement par un ‘ </a:t>
            </a:r>
            <a:r>
              <a:rPr lang="fr-FR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else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 ‘ qui se chargera de gérer toutes les autres conditions non exécutées.</a:t>
            </a:r>
            <a:endParaRPr lang="fr-FR" i="1" dirty="0">
              <a:latin typeface="Adobe Arabic" panose="02040503050201020203" pitchFamily="18" charset="-78"/>
              <a:cs typeface="Adobe Arabic" panose="02040503050201020203" pitchFamily="18" charset="-78"/>
            </a:endParaRPr>
          </a:p>
          <a:p>
            <a:pPr marL="0" indent="0">
              <a:buNone/>
            </a:pPr>
            <a:r>
              <a:rPr lang="fr-FR" i="1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if( condition1 )</a:t>
            </a:r>
            <a:br>
              <a:rPr lang="fr-FR" i="1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</a:br>
            <a:r>
              <a:rPr lang="fr-FR" i="1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action 1 ;</a:t>
            </a:r>
            <a:br>
              <a:rPr lang="fr-FR" i="1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</a:br>
            <a:r>
              <a:rPr lang="fr-FR" i="1" dirty="0" err="1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elseif</a:t>
            </a:r>
            <a:r>
              <a:rPr lang="fr-FR" i="1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( condition 2 )</a:t>
            </a:r>
            <a:br>
              <a:rPr lang="fr-FR" i="1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</a:br>
            <a:r>
              <a:rPr lang="fr-FR" i="1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action 2 ;</a:t>
            </a:r>
            <a:br>
              <a:rPr lang="fr-FR" i="1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</a:br>
            <a:r>
              <a:rPr lang="fr-FR" i="1" dirty="0" err="1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elseif</a:t>
            </a:r>
            <a:r>
              <a:rPr lang="fr-FR" i="1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( condition 3 )</a:t>
            </a:r>
            <a:br>
              <a:rPr lang="fr-FR" i="1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</a:br>
            <a:r>
              <a:rPr lang="fr-FR" i="1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action 3;</a:t>
            </a:r>
            <a:br>
              <a:rPr lang="fr-FR" i="1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</a:br>
            <a:r>
              <a:rPr lang="fr-FR" i="1" dirty="0" err="1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else</a:t>
            </a:r>
            <a:r>
              <a:rPr lang="fr-FR" i="1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 {</a:t>
            </a:r>
            <a:br>
              <a:rPr lang="fr-FR" i="1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</a:br>
            <a:r>
              <a:rPr lang="fr-FR" i="1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action par défaut; }</a:t>
            </a:r>
            <a:endParaRPr lang="fr-FR" dirty="0">
              <a:solidFill>
                <a:srgbClr val="FFFF00"/>
              </a:solidFill>
              <a:latin typeface="Adobe Arabic" panose="02040503050201020203" pitchFamily="18" charset="-7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830129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F9E86E-6A3E-4EE1-924D-4E9AD2BC6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8000" dirty="0"/>
              <a:t>Les tableaux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AF44BC05-0D5A-40E1-82F9-AFBF817DEA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749" y="2097088"/>
            <a:ext cx="6631325" cy="4421768"/>
          </a:xfrm>
        </p:spPr>
      </p:pic>
    </p:spTree>
    <p:extLst>
      <p:ext uri="{BB962C8B-B14F-4D97-AF65-F5344CB8AC3E}">
        <p14:creationId xmlns:p14="http://schemas.microsoft.com/office/powerpoint/2010/main" val="5058921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 invX="1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B2BA48-691C-4C23-8F57-278D81F9D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u="sng" dirty="0"/>
              <a:t>Déclaration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60E3AB-89B0-4CDE-B936-80CB2A9B1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Les façons de déclarer un tableau sont les mêmes qu’en JavaScript, c’est-à-dire : </a:t>
            </a:r>
          </a:p>
          <a:p>
            <a:pPr marL="0" indent="0">
              <a:buNone/>
            </a:pPr>
            <a:r>
              <a:rPr lang="fr-FR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Array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 ( ) </a:t>
            </a:r>
          </a:p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Ou bien les crochets </a:t>
            </a:r>
          </a:p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[ ]</a:t>
            </a:r>
          </a:p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La seconde méthode est la plus simple d’utilisation.</a:t>
            </a:r>
          </a:p>
        </p:txBody>
      </p:sp>
    </p:spTree>
    <p:extLst>
      <p:ext uri="{BB962C8B-B14F-4D97-AF65-F5344CB8AC3E}">
        <p14:creationId xmlns:p14="http://schemas.microsoft.com/office/powerpoint/2010/main" val="2521369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1FF883-22D0-4363-8C9C-2DD3CF406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u="sng" dirty="0"/>
              <a:t>Écriture du tableau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4777CC9-7185-41DB-A5D8-37A7D5C9E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L’index commence à zéro (comme JavaScript). Il contiendra tous les types de valeurs dont nous avons besoin.</a:t>
            </a:r>
          </a:p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 On écrit le tableau avec la chaine de caractère ‘string’, avec la chaine numérique.</a:t>
            </a:r>
          </a:p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On ajoute un nouvel élément de plusieurs façons : soit en l’écrivant directement à la suite des déclarations déjà inscrites, soit en utilisant la </a:t>
            </a:r>
            <a:r>
              <a:rPr lang="fr-FR">
                <a:latin typeface="Adobe Arabic" panose="02040503050201020203" pitchFamily="18" charset="-78"/>
                <a:cs typeface="Adobe Arabic" panose="02040503050201020203" pitchFamily="18" charset="-78"/>
              </a:rPr>
              <a:t>fonction «  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$</a:t>
            </a:r>
            <a:r>
              <a:rPr lang="fr-FR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nomDuTableau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 [ ] = ‘ajout ce qu’on veut’ </a:t>
            </a:r>
            <a:r>
              <a:rPr lang="fr-FR">
                <a:latin typeface="Adobe Arabic" panose="02040503050201020203" pitchFamily="18" charset="-78"/>
                <a:cs typeface="Adobe Arabic" panose="02040503050201020203" pitchFamily="18" charset="-78"/>
              </a:rPr>
              <a:t>;  » 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.</a:t>
            </a:r>
          </a:p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Idem pour effacer un </a:t>
            </a:r>
            <a:r>
              <a:rPr lang="fr-FR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élement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, soit directement, soit avec la </a:t>
            </a:r>
            <a:r>
              <a:rPr lang="fr-FR">
                <a:latin typeface="Adobe Arabic" panose="02040503050201020203" pitchFamily="18" charset="-78"/>
                <a:cs typeface="Adobe Arabic" panose="02040503050201020203" pitchFamily="18" charset="-78"/>
              </a:rPr>
              <a:t>fonction « unset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($</a:t>
            </a:r>
            <a:r>
              <a:rPr lang="fr-FR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nomDuTableau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[index]);</a:t>
            </a:r>
          </a:p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Cela a pour but d’effacer l’index sélectionné sans changer l’ordre des éléments du tableau. </a:t>
            </a:r>
          </a:p>
          <a:p>
            <a:pPr marL="0" indent="0">
              <a:buNone/>
            </a:pPr>
            <a:endParaRPr lang="fr-FR" dirty="0">
              <a:latin typeface="Adobe Arabic" panose="02040503050201020203" pitchFamily="18" charset="-78"/>
              <a:cs typeface="Adobe Arabic" panose="02040503050201020203" pitchFamily="18" charset="-78"/>
            </a:endParaRP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4877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276366-2BEC-49F7-A5C6-952FD7044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PHP c’est quoi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3B5B602-8DA4-48A5-BEA1-2E297386CC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41714"/>
          </a:xfrm>
        </p:spPr>
        <p:txBody>
          <a:bodyPr/>
          <a:lstStyle/>
          <a:p>
            <a:pPr marL="0" indent="0" algn="just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C’est un acronyme, qui signifie ‘</a:t>
            </a:r>
            <a:r>
              <a:rPr lang="fr-FR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Hypertext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 </a:t>
            </a:r>
            <a:r>
              <a:rPr lang="fr-FR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Preprocessor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’.</a:t>
            </a:r>
          </a:p>
          <a:p>
            <a:pPr marL="0" indent="0" algn="just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Il s’agit d’un langage de script, exécuté coté serveur .</a:t>
            </a:r>
          </a:p>
          <a:p>
            <a:pPr marL="0" indent="0" algn="just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 Il est lu et interprété pour générer une page html, </a:t>
            </a:r>
            <a:r>
              <a:rPr lang="fr-FR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css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,</a:t>
            </a:r>
          </a:p>
          <a:p>
            <a:pPr marL="0" indent="0" algn="just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Ou des données comme des images ( jpeg, gif..).</a:t>
            </a:r>
          </a:p>
          <a:p>
            <a:pPr marL="0" indent="0" algn="just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 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8A72198-1E08-493D-9148-64DA005AFF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478" y="1166478"/>
            <a:ext cx="6416672" cy="3713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226583"/>
      </p:ext>
    </p:extLst>
  </p:cSld>
  <p:clrMapOvr>
    <a:masterClrMapping/>
  </p:clrMapOvr>
  <p:transition spd="slow">
    <p:wheel spokes="1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160402-22E0-4A41-A1B1-197F88056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sz="80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 boucles</a:t>
            </a:r>
            <a:endParaRPr lang="fr-FR" sz="8000" dirty="0"/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82EE5334-A140-4E7E-8EF8-2840DA2D83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169" y="2097088"/>
            <a:ext cx="8056486" cy="4833892"/>
          </a:xfrm>
        </p:spPr>
      </p:pic>
    </p:spTree>
    <p:extLst>
      <p:ext uri="{BB962C8B-B14F-4D97-AF65-F5344CB8AC3E}">
        <p14:creationId xmlns:p14="http://schemas.microsoft.com/office/powerpoint/2010/main" val="27805315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96A9C7-034C-4AA8-925C-014A4D96F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sz="3600" u="sng" dirty="0"/>
              <a:t>Rappel des symboles de signification</a:t>
            </a:r>
            <a:br>
              <a:rPr lang="fr-FR" sz="3600" u="sng" dirty="0"/>
            </a:br>
            <a:endParaRPr lang="fr-FR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7D702B38-7867-4804-BDBE-F283B52CC3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9828516"/>
              </p:ext>
            </p:extLst>
          </p:nvPr>
        </p:nvGraphicFramePr>
        <p:xfrm>
          <a:off x="2477842" y="1714501"/>
          <a:ext cx="6595818" cy="4175760"/>
        </p:xfrm>
        <a:graphic>
          <a:graphicData uri="http://schemas.openxmlformats.org/drawingml/2006/table">
            <a:tbl>
              <a:tblPr/>
              <a:tblGrid>
                <a:gridCol w="3297909">
                  <a:extLst>
                    <a:ext uri="{9D8B030D-6E8A-4147-A177-3AD203B41FA5}">
                      <a16:colId xmlns:a16="http://schemas.microsoft.com/office/drawing/2014/main" val="4172042057"/>
                    </a:ext>
                  </a:extLst>
                </a:gridCol>
                <a:gridCol w="3297909">
                  <a:extLst>
                    <a:ext uri="{9D8B030D-6E8A-4147-A177-3AD203B41FA5}">
                      <a16:colId xmlns:a16="http://schemas.microsoft.com/office/drawing/2014/main" val="3288895013"/>
                    </a:ext>
                  </a:extLst>
                </a:gridCol>
              </a:tblGrid>
              <a:tr h="343529"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FFFF00"/>
                          </a:solidFill>
                        </a:rPr>
                        <a:t>==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FFFF00"/>
                          </a:solidFill>
                        </a:rPr>
                        <a:t>Est égal 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8108213"/>
                  </a:ext>
                </a:extLst>
              </a:tr>
              <a:tr h="613445">
                <a:tc>
                  <a:txBody>
                    <a:bodyPr/>
                    <a:lstStyle/>
                    <a:p>
                      <a:r>
                        <a:rPr lang="fr-FR" sz="2200" dirty="0"/>
                        <a:t>===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/>
                        <a:t>Est strictement égal à , identique 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4845234"/>
                  </a:ext>
                </a:extLst>
              </a:tr>
              <a:tr h="343529">
                <a:tc>
                  <a:txBody>
                    <a:bodyPr/>
                    <a:lstStyle/>
                    <a:p>
                      <a:r>
                        <a:rPr lang="fr-FR" sz="2200">
                          <a:solidFill>
                            <a:srgbClr val="FFFF00"/>
                          </a:solidFill>
                        </a:rPr>
                        <a:t>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FFFF00"/>
                          </a:solidFill>
                        </a:rPr>
                        <a:t>Est supérieur 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2943081"/>
                  </a:ext>
                </a:extLst>
              </a:tr>
              <a:tr h="343529">
                <a:tc>
                  <a:txBody>
                    <a:bodyPr/>
                    <a:lstStyle/>
                    <a:p>
                      <a:r>
                        <a:rPr lang="fr-FR" sz="2200"/>
                        <a:t>&lt;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/>
                        <a:t>Est inférieur 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9164092"/>
                  </a:ext>
                </a:extLst>
              </a:tr>
              <a:tr h="343529">
                <a:tc>
                  <a:txBody>
                    <a:bodyPr/>
                    <a:lstStyle/>
                    <a:p>
                      <a:r>
                        <a:rPr lang="fr-FR" sz="2200">
                          <a:solidFill>
                            <a:srgbClr val="FFFF00"/>
                          </a:solidFill>
                        </a:rPr>
                        <a:t>&gt;=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FFFF00"/>
                          </a:solidFill>
                        </a:rPr>
                        <a:t>Est supérieur ou égal 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4833707"/>
                  </a:ext>
                </a:extLst>
              </a:tr>
              <a:tr h="343529">
                <a:tc>
                  <a:txBody>
                    <a:bodyPr/>
                    <a:lstStyle/>
                    <a:p>
                      <a:r>
                        <a:rPr lang="fr-FR" sz="2200"/>
                        <a:t>&lt;=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/>
                        <a:t>Est inférieur ou égal 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5296785"/>
                  </a:ext>
                </a:extLst>
              </a:tr>
              <a:tr h="343529"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FFFF00"/>
                          </a:solidFill>
                        </a:rPr>
                        <a:t>!=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rgbClr val="FFFF00"/>
                          </a:solidFill>
                        </a:rPr>
                        <a:t>Est différent de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7882635"/>
                  </a:ext>
                </a:extLst>
              </a:tr>
              <a:tr h="343529"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chemeClr val="tx1"/>
                          </a:solidFill>
                        </a:rPr>
                        <a:t>&lt; 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2200" dirty="0">
                          <a:solidFill>
                            <a:schemeClr val="tx1"/>
                          </a:solidFill>
                        </a:rPr>
                        <a:t>Est différent de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7571525"/>
                  </a:ext>
                </a:extLst>
              </a:tr>
              <a:tr h="343529">
                <a:tc>
                  <a:txBody>
                    <a:bodyPr/>
                    <a:lstStyle/>
                    <a:p>
                      <a:endParaRPr lang="fr-FR" sz="2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fr-FR" sz="2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53851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5695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E2B1BA-B324-43E3-B022-CC0A87697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42205"/>
            <a:ext cx="9905998" cy="1478570"/>
          </a:xfrm>
        </p:spPr>
        <p:txBody>
          <a:bodyPr/>
          <a:lstStyle/>
          <a:p>
            <a:pPr algn="ctr"/>
            <a:r>
              <a:rPr lang="fr-FR" u="sng" dirty="0"/>
              <a:t> ‘ </a:t>
            </a:r>
            <a:r>
              <a:rPr lang="fr-FR" u="sng" dirty="0" err="1"/>
              <a:t>While</a:t>
            </a:r>
            <a:r>
              <a:rPr lang="fr-FR" u="sng" dirty="0"/>
              <a:t> ‘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9A78CCF-1E92-4DD5-BA02-9C0DA8D944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74055"/>
            <a:ext cx="9905999" cy="49518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On l’utilise pour afficher toutes les valeurs du tableau.</a:t>
            </a:r>
          </a:p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Elle s’exécute tant que la condition donnée est respectée, c’est-à-dire qu’elle est vraie. </a:t>
            </a:r>
          </a:p>
          <a:p>
            <a:pPr marL="0" indent="0">
              <a:buNone/>
            </a:pPr>
            <a:r>
              <a:rPr lang="fr-FR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Arabic" panose="02040503050201020203" pitchFamily="18" charset="-78"/>
                <a:cs typeface="Adobe Arabic" panose="02040503050201020203" pitchFamily="18" charset="-78"/>
              </a:rPr>
              <a:t>Ne pas oublier d’incrémenter la boucle en toute fin  pour éviter qu’elle ne boucle en infini…. </a:t>
            </a:r>
          </a:p>
          <a:p>
            <a:pPr marL="0" indent="0">
              <a:buNone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$i = 0; </a:t>
            </a:r>
          </a:p>
          <a:p>
            <a:pPr marL="0" indent="0">
              <a:buNone/>
            </a:pP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solidFill>
                  <a:srgbClr val="FFFF00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while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 ($i &lt; 10) {</a:t>
            </a:r>
          </a:p>
          <a:p>
            <a:pPr marL="0" indent="0">
              <a:buNone/>
            </a:pP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solidFill>
                  <a:srgbClr val="FFFF00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echo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 $i ; </a:t>
            </a:r>
          </a:p>
          <a:p>
            <a:pPr marL="0" indent="0">
              <a:buNone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$i ++ ;</a:t>
            </a:r>
          </a:p>
          <a:p>
            <a:pPr marL="0" indent="0">
              <a:buNone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 }</a:t>
            </a:r>
            <a:r>
              <a:rPr kumimoji="0" lang="fr-FR" altLang="fr-FR" sz="32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dobe Arabic" panose="02040503050201020203" pitchFamily="18" charset="-78"/>
                <a:cs typeface="Adobe Arabic" panose="02040503050201020203" pitchFamily="18" charset="-78"/>
              </a:rPr>
              <a:t> </a:t>
            </a:r>
            <a:endParaRPr kumimoji="0" lang="fr-FR" altLang="fr-FR" sz="48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dobe Arabic" panose="02040503050201020203" pitchFamily="18" charset="-78"/>
              <a:cs typeface="Adobe Arabic" panose="02040503050201020203" pitchFamily="18" charset="-78"/>
            </a:endParaRPr>
          </a:p>
          <a:p>
            <a:pPr marL="0" indent="0">
              <a:buNone/>
            </a:pPr>
            <a:endParaRPr lang="fr-FR" dirty="0">
              <a:latin typeface="Adobe Arabic" panose="02040503050201020203" pitchFamily="18" charset="-7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68426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B2FDA8-2FF0-40B7-BBF4-1BA8AC35C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u="sng" dirty="0"/>
              <a:t>‘ Do … </a:t>
            </a:r>
            <a:r>
              <a:rPr lang="fr-FR" u="sng" dirty="0" err="1"/>
              <a:t>while</a:t>
            </a:r>
            <a:r>
              <a:rPr lang="fr-FR" u="sng" dirty="0"/>
              <a:t> ‘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DF67800-06AF-42D0-9E78-5C99A3A6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Similaire à ‘ </a:t>
            </a:r>
            <a:r>
              <a:rPr lang="fr-FR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while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’ , sauf que cette fois-ci la fonction s’exécutera au minimum une fois pour vérifier que la condition est bien remplie. Autrement dit, même si la condition est fausse, la 1ere itération sera exécutée. </a:t>
            </a:r>
          </a:p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Le compteur ‘ $index ’ est à 10,  alors que nous demandons l’itération strictement égale à 8, le résultat affichera 10 et s’arrêtera car la condition n’est plus remplie et donc sera ‘ false ‘. </a:t>
            </a:r>
          </a:p>
          <a:p>
            <a:pPr marL="0" indent="0">
              <a:buNone/>
            </a:pPr>
            <a:endParaRPr lang="fr-FR" dirty="0">
              <a:latin typeface="Adobe Arabic" panose="02040503050201020203" pitchFamily="18" charset="-7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937939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D339CB-9C1C-4E8E-8C54-8480BE2BE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u="sng" dirty="0"/>
              <a:t>‘ for ‘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59145C-CEFE-453C-B9EE-7319E85B5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41714"/>
          </a:xfrm>
        </p:spPr>
        <p:txBody>
          <a:bodyPr/>
          <a:lstStyle/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Très utile si on connait le nombre d’élément présent dans le tableau.</a:t>
            </a:r>
          </a:p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Sinon il faut utiliser la fonction ‘ </a:t>
            </a:r>
            <a:r>
              <a:rPr lang="fr-FR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count ( ) 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‘  qui va se charger de compter les éléments à notre place.  On stocke le résultat dans une variable. </a:t>
            </a:r>
          </a:p>
        </p:txBody>
      </p:sp>
    </p:spTree>
    <p:extLst>
      <p:ext uri="{BB962C8B-B14F-4D97-AF65-F5344CB8AC3E}">
        <p14:creationId xmlns:p14="http://schemas.microsoft.com/office/powerpoint/2010/main" val="1373013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350F17-92EC-4666-BD75-EE6D2639C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u="sng" dirty="0"/>
              <a:t>‘ </a:t>
            </a:r>
            <a:r>
              <a:rPr lang="fr-FR" u="sng" dirty="0" err="1"/>
              <a:t>foreach</a:t>
            </a:r>
            <a:r>
              <a:rPr lang="fr-FR" u="sng" dirty="0"/>
              <a:t>  ‘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EDD1AE-A850-4B73-BE03-BECB98F31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Boucle crée pour parcourir les tableaux, elle sert à aller chercher toutes les valeurs présentes. </a:t>
            </a:r>
          </a:p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À chaque itération, le curseur avance sur l’index. </a:t>
            </a:r>
          </a:p>
          <a:p>
            <a:pPr marL="0" indent="0">
              <a:buNone/>
            </a:pPr>
            <a:endParaRPr lang="fr-FR" dirty="0">
              <a:latin typeface="Adobe Arabic" panose="02040503050201020203" pitchFamily="18" charset="-78"/>
              <a:cs typeface="Adobe Arabic" panose="02040503050201020203" pitchFamily="18" charset="-78"/>
            </a:endParaRPr>
          </a:p>
          <a:p>
            <a:pPr marL="0" indent="0">
              <a:buNone/>
            </a:pPr>
            <a:r>
              <a:rPr lang="fr-FR" dirty="0" err="1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Foreach</a:t>
            </a:r>
            <a:r>
              <a:rPr lang="fr-FR" dirty="0">
                <a:solidFill>
                  <a:srgbClr val="FFFF00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 ( $tableau as $value ) </a:t>
            </a:r>
          </a:p>
        </p:txBody>
      </p:sp>
    </p:spTree>
    <p:extLst>
      <p:ext uri="{BB962C8B-B14F-4D97-AF65-F5344CB8AC3E}">
        <p14:creationId xmlns:p14="http://schemas.microsoft.com/office/powerpoint/2010/main" val="1262895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E92842-7EE2-46A5-80FE-DB148F586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fr-FR" u="sng" dirty="0"/>
              <a:t>‘ break ‘ </a:t>
            </a:r>
            <a:br>
              <a:rPr lang="fr-FR" u="sng" dirty="0"/>
            </a:br>
            <a:r>
              <a:rPr lang="fr-FR" u="sng" dirty="0"/>
              <a:t>‘ continue ‘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DC4E428-D082-4A62-BA3B-4C663ADBF7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Cela sert à sortir de la boucle à un moment décidé. Pas la peine d’attendra la fin de celle-ci.  </a:t>
            </a:r>
          </a:p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Plus besoin de spécifier une condition dès le départ comme pour ‘ for ‘ . On incrémente le nombre de fois voulu et on arrête la boucle. </a:t>
            </a:r>
          </a:p>
          <a:p>
            <a:pPr marL="0" indent="0">
              <a:buNone/>
            </a:pPr>
            <a:endParaRPr lang="fr-FR" dirty="0">
              <a:latin typeface="Adobe Arabic" panose="02040503050201020203" pitchFamily="18" charset="-78"/>
              <a:cs typeface="Adobe Arabic" panose="02040503050201020203" pitchFamily="18" charset="-78"/>
            </a:endParaRPr>
          </a:p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Celle-ci permet de sauter les instructions qui restent jusqu'à la fin de la boucle , en les </a:t>
            </a:r>
            <a:r>
              <a:rPr lang="fr-FR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specifiants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, et de reprendre à la condition demandée.</a:t>
            </a:r>
          </a:p>
        </p:txBody>
      </p:sp>
    </p:spTree>
    <p:extLst>
      <p:ext uri="{BB962C8B-B14F-4D97-AF65-F5344CB8AC3E}">
        <p14:creationId xmlns:p14="http://schemas.microsoft.com/office/powerpoint/2010/main" val="3426208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C41577FE-EEE9-4B72-BFC4-57B49F6E7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1120" y="1061196"/>
            <a:ext cx="4891054" cy="5796804"/>
          </a:xfr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B732594-C223-4CCA-87D6-1B87A4BFA62C}"/>
              </a:ext>
            </a:extLst>
          </p:cNvPr>
          <p:cNvSpPr txBox="1"/>
          <p:nvPr/>
        </p:nvSpPr>
        <p:spPr>
          <a:xfrm flipH="1">
            <a:off x="2950721" y="199422"/>
            <a:ext cx="557509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000" dirty="0">
                <a:latin typeface="Adobe Arabic" panose="02040503050201020203" pitchFamily="18" charset="-78"/>
                <a:cs typeface="Adobe Arabic" panose="02040503050201020203" pitchFamily="18" charset="-78"/>
              </a:rPr>
              <a:t>Merci et bonne découverte</a:t>
            </a:r>
          </a:p>
        </p:txBody>
      </p:sp>
    </p:spTree>
    <p:extLst>
      <p:ext uri="{BB962C8B-B14F-4D97-AF65-F5344CB8AC3E}">
        <p14:creationId xmlns:p14="http://schemas.microsoft.com/office/powerpoint/2010/main" val="3691710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5E27EA-37C4-4AD7-83A0-9C86CA607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/>
              <a:t>ressources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3D0071-09FB-49CD-85AF-B4E479874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331422"/>
          </a:xfrm>
        </p:spPr>
        <p:txBody>
          <a:bodyPr>
            <a:normAutofit fontScale="92500"/>
          </a:bodyPr>
          <a:lstStyle/>
          <a:p>
            <a:r>
              <a:rPr lang="fr-FR" dirty="0">
                <a:hlinkClick r:id="rId2"/>
              </a:rPr>
              <a:t>https://www.php.net</a:t>
            </a:r>
            <a:endParaRPr lang="fr-FR" dirty="0"/>
          </a:p>
          <a:p>
            <a:r>
              <a:rPr lang="fr-FR" dirty="0">
                <a:hlinkClick r:id="rId3"/>
              </a:rPr>
              <a:t>https://www.codingame.com/playgrounds/34845/le-php---les-bases-du-langage/introduction</a:t>
            </a:r>
            <a:endParaRPr lang="fr-FR" dirty="0"/>
          </a:p>
          <a:p>
            <a:r>
              <a:rPr lang="fr-FR" dirty="0">
                <a:hlinkClick r:id="rId4"/>
              </a:rPr>
              <a:t>https://writecode.fr</a:t>
            </a:r>
            <a:endParaRPr lang="fr-FR" dirty="0"/>
          </a:p>
          <a:p>
            <a:r>
              <a:rPr lang="fr-FR" dirty="0">
                <a:hlinkClick r:id="rId5"/>
              </a:rPr>
              <a:t>https://apprendre-php.com/tutoriels.html</a:t>
            </a:r>
            <a:endParaRPr lang="fr-FR" dirty="0"/>
          </a:p>
          <a:p>
            <a:r>
              <a:rPr lang="fr-FR" dirty="0">
                <a:hlinkClick r:id="rId6"/>
              </a:rPr>
              <a:t>https://www.univ-orleans.fr/iut-orleans/informatique/intra/tuto/php/FastPHP.pdf#[0,{%22name%22:%22Fit%22}</a:t>
            </a:r>
            <a:r>
              <a:rPr lang="fr-FR" dirty="0"/>
              <a:t>]</a:t>
            </a:r>
          </a:p>
          <a:p>
            <a:r>
              <a:rPr lang="fr-FR" dirty="0">
                <a:hlinkClick r:id="rId7"/>
              </a:rPr>
              <a:t>https://www.pierre-giraud.com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868290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83F61C-0100-4E8E-BB11-253C938EB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39" y="502084"/>
            <a:ext cx="9905998" cy="1478570"/>
          </a:xfrm>
        </p:spPr>
        <p:txBody>
          <a:bodyPr/>
          <a:lstStyle/>
          <a:p>
            <a:pPr algn="ctr"/>
            <a:r>
              <a:rPr lang="fr-FR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Naissance de PHP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D71FC32-A26D-4C6D-A833-D4ADE2BB9A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685532"/>
            <a:ext cx="9905999" cy="448261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                     PHP a été crée en 1994, par Rasmus Lerdof , programmeur informatique de 24 ans.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                     Créé pour son site web, il s’agit à l’origine d’une bibliothèque de données pour pouvoir analyser les          	    connexions sur son site web et son cv en ligne, nommé ‘</a:t>
            </a:r>
            <a:r>
              <a:rPr lang="fr-FR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Personal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 Home Page Tools’. (outils de page 	     d’accueil personnelle)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Il transforme  sa ‘simple’ bibliothèque en un système d’exploitation capable de communiquer avec des bases de données et aussi de créer des applications dynamiques.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En 1995, il décide de publier son code pour que tout le monde puisse en profiter, sous le nom de </a:t>
            </a:r>
            <a:r>
              <a:rPr lang="en-US" dirty="0">
                <a:latin typeface="Adobe Arabic" panose="02040503050201020203" pitchFamily="18" charset="-78"/>
                <a:cs typeface="Adobe Arabic" panose="02040503050201020203" pitchFamily="18" charset="-78"/>
              </a:rPr>
              <a:t>PHP/FI (pour Personal Home Page Tools / Form Interpreter)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. Il en réalisera les 2 premières versions.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En 1997, Andi Gutmans et Zeev Suraski, deux étudiants, redéveloppent le cœur de PHP/FI.  (Version 3)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1998 : Changement de nom pour PHP.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Suite à cela, les 2 étudiants ont commencés la réécriture du moteur interne. 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  <a:hlinkClick r:id="rId2" tooltip="Zend Engin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Zend Engine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 est né. (contraction de </a:t>
            </a:r>
            <a:r>
              <a:rPr lang="fr-FR" b="1" u="sng" dirty="0">
                <a:latin typeface="Adobe Arabic" panose="02040503050201020203" pitchFamily="18" charset="-78"/>
                <a:cs typeface="Adobe Arabic" panose="02040503050201020203" pitchFamily="18" charset="-78"/>
              </a:rPr>
              <a:t>Ze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ev et Andi )</a:t>
            </a:r>
          </a:p>
          <a:p>
            <a:pPr marL="0" indent="0">
              <a:buNone/>
            </a:pPr>
            <a:endParaRPr lang="fr-FR" dirty="0">
              <a:latin typeface="Adobe Arabic" panose="02040503050201020203" pitchFamily="18" charset="-78"/>
              <a:cs typeface="Adobe Arabic" panose="02040503050201020203" pitchFamily="18" charset="-78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A08BDCB-5EC9-4D9F-A29E-56BCE9324D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1141411" y="1798074"/>
            <a:ext cx="1190971" cy="1259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248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D5EA44D-C042-40D9-A5F2-159315874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984278"/>
            <a:ext cx="9905998" cy="147857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sz="4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Arabic" panose="02040503050201020203" pitchFamily="18" charset="-78"/>
                <a:cs typeface="Adobe Arabic" panose="02040503050201020203" pitchFamily="18" charset="-78"/>
              </a:rPr>
              <a:t>Pourquoi un éléphant?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E403004-93B5-4117-87E8-9D9F16470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069412"/>
            <a:ext cx="9905999" cy="40027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2200" dirty="0">
                <a:latin typeface="Adobe Arabic" panose="02040503050201020203" pitchFamily="18" charset="-78"/>
                <a:cs typeface="Adobe Arabic" panose="02040503050201020203" pitchFamily="18" charset="-78"/>
              </a:rPr>
              <a:t>On le doit à  </a:t>
            </a:r>
            <a:r>
              <a:rPr lang="fr-FR" sz="2200" dirty="0">
                <a:latin typeface="Adobe Arabic" panose="02040503050201020203" pitchFamily="18" charset="-78"/>
                <a:cs typeface="Adobe Arabic" panose="02040503050201020203" pitchFamily="18" charset="-78"/>
                <a:hlinkClick r:id="rId2" tooltip="Elroubio on twitte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Vincent PONTIER</a:t>
            </a:r>
            <a:r>
              <a:rPr lang="fr-FR" sz="2200" dirty="0">
                <a:latin typeface="Adobe Arabic" panose="02040503050201020203" pitchFamily="18" charset="-78"/>
                <a:cs typeface="Adobe Arabic" panose="02040503050201020203" pitchFamily="18" charset="-78"/>
              </a:rPr>
              <a:t> aka </a:t>
            </a:r>
            <a:r>
              <a:rPr lang="fr-FR" sz="2200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Elroubio</a:t>
            </a:r>
            <a:r>
              <a:rPr lang="fr-FR" sz="2200" dirty="0">
                <a:latin typeface="Adobe Arabic" panose="02040503050201020203" pitchFamily="18" charset="-78"/>
                <a:cs typeface="Adobe Arabic" panose="02040503050201020203" pitchFamily="18" charset="-78"/>
              </a:rPr>
              <a:t>, en 1998.  À l’époque, PHP est un nouveau langage informatique que très peu de personnes connaissent. Le seul site français qui en parlait </a:t>
            </a:r>
            <a:r>
              <a:rPr lang="fr-FR" sz="2200">
                <a:latin typeface="Adobe Arabic" panose="02040503050201020203" pitchFamily="18" charset="-78"/>
                <a:cs typeface="Adobe Arabic" panose="02040503050201020203" pitchFamily="18" charset="-78"/>
              </a:rPr>
              <a:t>était « dezelus’page « , </a:t>
            </a:r>
            <a:r>
              <a:rPr lang="fr-FR" sz="2200" dirty="0">
                <a:latin typeface="Adobe Arabic" panose="02040503050201020203" pitchFamily="18" charset="-78"/>
                <a:cs typeface="Adobe Arabic" panose="02040503050201020203" pitchFamily="18" charset="-78"/>
              </a:rPr>
              <a:t>page personnelle (qui deviendra par la suite ‘PHPinfo.net’) .</a:t>
            </a:r>
          </a:p>
          <a:p>
            <a:pPr marL="0" indent="0">
              <a:buNone/>
            </a:pPr>
            <a:r>
              <a:rPr lang="fr-FR" sz="2200" dirty="0">
                <a:latin typeface="Adobe Arabic" panose="02040503050201020203" pitchFamily="18" charset="-78"/>
                <a:cs typeface="Adobe Arabic" panose="02040503050201020203" pitchFamily="18" charset="-78"/>
              </a:rPr>
              <a:t>Il programme avec un ami venu lui montrer tout ce qu’il était possible de faire avec PHP, Vincent dessine, pensif, les lettres PHP en majuscule sur une feuille. </a:t>
            </a:r>
          </a:p>
          <a:p>
            <a:pPr marL="0" indent="0">
              <a:buNone/>
            </a:pPr>
            <a:r>
              <a:rPr lang="fr-FR" sz="2200" dirty="0">
                <a:latin typeface="Adobe Arabic" panose="02040503050201020203" pitchFamily="18" charset="-78"/>
                <a:cs typeface="Adobe Arabic" panose="02040503050201020203" pitchFamily="18" charset="-78"/>
              </a:rPr>
              <a:t>Il s’est aperçu que les lettres formaient un éléphant de profil .</a:t>
            </a:r>
          </a:p>
          <a:p>
            <a:pPr marL="0" indent="0">
              <a:buNone/>
            </a:pPr>
            <a:r>
              <a:rPr lang="fr-FR" sz="2200" dirty="0">
                <a:latin typeface="Adobe Arabic" panose="02040503050201020203" pitchFamily="18" charset="-78"/>
                <a:cs typeface="Adobe Arabic" panose="02040503050201020203" pitchFamily="18" charset="-78"/>
              </a:rPr>
              <a:t>Il envoie son dessin à Jean-Pierre DEZELUS, (</a:t>
            </a:r>
            <a:r>
              <a:rPr lang="fr-FR" sz="2200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dezelus’page</a:t>
            </a:r>
            <a:r>
              <a:rPr lang="fr-FR" sz="2200" dirty="0">
                <a:latin typeface="Adobe Arabic" panose="02040503050201020203" pitchFamily="18" charset="-78"/>
                <a:cs typeface="Adobe Arabic" panose="02040503050201020203" pitchFamily="18" charset="-78"/>
              </a:rPr>
              <a:t>) fan d’éléphant. </a:t>
            </a:r>
          </a:p>
          <a:p>
            <a:pPr marL="0" indent="0">
              <a:buNone/>
            </a:pPr>
            <a:r>
              <a:rPr lang="fr-FR" sz="2200" dirty="0">
                <a:latin typeface="Adobe Arabic" panose="02040503050201020203" pitchFamily="18" charset="-78"/>
                <a:cs typeface="Adobe Arabic" panose="02040503050201020203" pitchFamily="18" charset="-78"/>
              </a:rPr>
              <a:t>Ensuite, le logo à été mis en ligne sur le site pour téléchargement, avec pour nom de fichier ‘</a:t>
            </a:r>
            <a:r>
              <a:rPr lang="fr-FR" sz="2200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elePHPant</a:t>
            </a:r>
            <a:r>
              <a:rPr lang="fr-FR" sz="2200" dirty="0">
                <a:latin typeface="Adobe Arabic" panose="02040503050201020203" pitchFamily="18" charset="-78"/>
                <a:cs typeface="Adobe Arabic" panose="02040503050201020203" pitchFamily="18" charset="-78"/>
              </a:rPr>
              <a:t>’…</a:t>
            </a:r>
          </a:p>
          <a:p>
            <a:pPr marL="0" indent="0">
              <a:buNone/>
            </a:pPr>
            <a:r>
              <a:rPr lang="fr-FR" sz="2200" dirty="0">
                <a:latin typeface="Adobe Arabic" panose="02040503050201020203" pitchFamily="18" charset="-78"/>
                <a:cs typeface="Adobe Arabic" panose="02040503050201020203" pitchFamily="18" charset="-78"/>
              </a:rPr>
              <a:t>Et le logo est né ainsi. 10 ans plus tard, en hommage, sortie de la peluche </a:t>
            </a:r>
            <a:endParaRPr lang="fr-FR" sz="2200" dirty="0">
              <a:latin typeface="Adobe Arabic" panose="02040503050201020203" pitchFamily="18" charset="-78"/>
              <a:cs typeface="Adobe Arabic" panose="02040503050201020203" pitchFamily="18" charset="-78"/>
              <a:hlinkClick r:id="rId3"/>
            </a:endParaRPr>
          </a:p>
          <a:p>
            <a:pPr marL="0" indent="0">
              <a:buNone/>
            </a:pPr>
            <a:r>
              <a:rPr lang="fr-FR" sz="2200" dirty="0">
                <a:latin typeface="Adobe Arabic" panose="02040503050201020203" pitchFamily="18" charset="-78"/>
                <a:cs typeface="Adobe Arabic" panose="02040503050201020203" pitchFamily="18" charset="-78"/>
                <a:hlinkClick r:id="rId3"/>
              </a:rPr>
              <a:t>https://www.jetbrains.com/fr-fr/lp/php-25/</a:t>
            </a:r>
            <a:endParaRPr lang="fr-FR" sz="2200" dirty="0">
              <a:latin typeface="Adobe Arabic" panose="02040503050201020203" pitchFamily="18" charset="-78"/>
              <a:cs typeface="Adobe Arabic" panose="02040503050201020203" pitchFamily="18" charset="-78"/>
            </a:endParaRPr>
          </a:p>
          <a:p>
            <a:pPr marL="0" indent="0">
              <a:buNone/>
            </a:pPr>
            <a:endParaRPr lang="fr-FR" sz="2200" dirty="0">
              <a:latin typeface="Adobe Arabic" panose="02040503050201020203" pitchFamily="18" charset="-78"/>
              <a:cs typeface="Adobe Arabic" panose="02040503050201020203" pitchFamily="18" charset="-78"/>
              <a:hlinkClick r:id="rId3"/>
            </a:endParaRPr>
          </a:p>
          <a:p>
            <a:pPr marL="0" indent="0">
              <a:buNone/>
            </a:pPr>
            <a:r>
              <a:rPr lang="fr-FR" sz="2200" dirty="0">
                <a:latin typeface="Adobe Arabic" panose="02040503050201020203" pitchFamily="18" charset="-78"/>
                <a:cs typeface="Adobe Arabic" panose="02040503050201020203" pitchFamily="18" charset="-78"/>
              </a:rPr>
              <a:t>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5809A1D-B87F-4466-839B-90D3607D55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998" y="0"/>
            <a:ext cx="4768823" cy="136390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900D31E-5A94-4573-8170-809865A4B8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694" y="5678696"/>
            <a:ext cx="1248019" cy="99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530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879A55-C28A-4732-8D61-E4EB1190F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À Quoi sert 'il?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36476AA2-7024-42F5-9C5E-740CB37CDF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097087"/>
            <a:ext cx="9905999" cy="4661522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À créer des sites web dynamiques, avec le traitement des formulaires ( en récupérant et traitant les données reçues), en offrant des supports pour la communication avec la base de données (MySQL, Oracle, dBase…).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Génèrer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 des dessins comme des </a:t>
            </a:r>
            <a:r>
              <a:rPr lang="fr-FR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pdf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, jpeg…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Créer des applications qui s’exécutent en console, comme l’invite de commande.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Créer l’interface graphique d’une application de bureau .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D1F6AAF-6C0E-4B35-904E-4E518D5DB3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6817" y="253637"/>
            <a:ext cx="2464284" cy="147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79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9EE83D-F731-423A-9B67-05787B7A0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fr-FR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 l’utilise?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F4B5654-215D-4A2E-BD7B-166AA5AA8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VOUS!  Par le biais de WordPress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Facebook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Twitter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Wikipédia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You Tube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Etc…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TOUS LES SITES DYNAMIQUES , DONT LE CONTENU VARIE À CHAQUE FOIS QU’ELLE EST GÉNÉRÉE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SOIT PRËT DE </a:t>
            </a:r>
            <a:r>
              <a:rPr lang="fr-FR" b="1" u="sng" dirty="0">
                <a:latin typeface="Adobe Arabic" panose="02040503050201020203" pitchFamily="18" charset="-78"/>
                <a:cs typeface="Adobe Arabic" panose="02040503050201020203" pitchFamily="18" charset="-78"/>
              </a:rPr>
              <a:t>80% 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DE SITES DANS LE MONDE</a:t>
            </a:r>
          </a:p>
          <a:p>
            <a:pPr marL="0" indent="0">
              <a:buNone/>
            </a:pPr>
            <a:endParaRPr lang="fr-FR" dirty="0">
              <a:latin typeface="Adobe Arabic" panose="02040503050201020203" pitchFamily="18" charset="-7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689093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5FD160-88A3-41C2-A071-BC6390D70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Où </a:t>
            </a:r>
            <a:r>
              <a:rPr lang="fr-FR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ecrire</a:t>
            </a:r>
            <a:r>
              <a:rPr lang="fr-FR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le code </a:t>
            </a:r>
            <a:r>
              <a:rPr lang="fr-FR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php</a:t>
            </a:r>
            <a:r>
              <a:rPr lang="fr-FR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CCF06C-E688-49D0-B8ED-4AC118C1C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062" y="2249486"/>
            <a:ext cx="10203349" cy="44467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Directement dans le fichier html. Anciennement HTML pour être exacte car à partir du moment ou l’on insère du contenu PHP, il faut mettre l’extension ‘.</a:t>
            </a:r>
            <a:r>
              <a:rPr lang="fr-FR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php</a:t>
            </a:r>
            <a:r>
              <a:rPr lang="fr-FR" dirty="0">
                <a:latin typeface="Adobe Arabic" panose="02040503050201020203" pitchFamily="18" charset="-78"/>
                <a:cs typeface="Adobe Arabic" panose="02040503050201020203" pitchFamily="18" charset="-78"/>
              </a:rPr>
              <a:t>’ . N’oubliez pas que ce n’est plus le navigateur qui ‘lira’ le fichier mais le serveur. Donc si l’extension n’est pas bien indiqué le code ne pourra pas être lu correctement.</a:t>
            </a:r>
          </a:p>
          <a:p>
            <a:pPr marL="0" indent="0">
              <a:buNone/>
            </a:pPr>
            <a:endParaRPr lang="fr-FR" dirty="0">
              <a:latin typeface="Adobe Arabic" panose="02040503050201020203" pitchFamily="18" charset="-7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185445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D93D6D-F9B0-49F7-BB72-C481AF669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122" y="0"/>
            <a:ext cx="9905998" cy="1478570"/>
          </a:xfrm>
        </p:spPr>
        <p:txBody>
          <a:bodyPr/>
          <a:lstStyle/>
          <a:p>
            <a:pPr algn="ctr"/>
            <a:r>
              <a:rPr lang="fr-FR" dirty="0"/>
              <a:t>Comment exécuter PHP 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A480CAB1-2162-4682-9E54-EAEF1EED6D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289" y="1233097"/>
            <a:ext cx="7231664" cy="5423749"/>
          </a:xfrm>
        </p:spPr>
      </p:pic>
    </p:spTree>
    <p:extLst>
      <p:ext uri="{BB962C8B-B14F-4D97-AF65-F5344CB8AC3E}">
        <p14:creationId xmlns:p14="http://schemas.microsoft.com/office/powerpoint/2010/main" val="2591519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85DFF0-B5ED-4298-990A-B4A231ACC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803" y="105509"/>
            <a:ext cx="9905998" cy="1478570"/>
          </a:xfrm>
        </p:spPr>
        <p:txBody>
          <a:bodyPr/>
          <a:lstStyle/>
          <a:p>
            <a:pPr algn="ctr"/>
            <a:r>
              <a:rPr lang="fr-FR" u="sng" dirty="0"/>
              <a:t>Transformation du pc en ‘serveur’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D0CD7BD-09B8-43AB-A6CE-A027CE29B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584080"/>
            <a:ext cx="9905999" cy="5168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Nous avons besoin que le pc se comporte comme un serveur.</a:t>
            </a:r>
          </a:p>
          <a:p>
            <a:pPr marL="0" indent="0">
              <a:buNone/>
            </a:pPr>
            <a:r>
              <a:rPr lang="fr-FR" dirty="0"/>
              <a:t> Pour cela, il lui faut installer des programmes : </a:t>
            </a:r>
          </a:p>
          <a:p>
            <a:pPr marL="0" indent="0">
              <a:buNone/>
            </a:pPr>
            <a:endParaRPr lang="fr-FR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fr-FR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APACHE</a:t>
            </a:r>
            <a:r>
              <a:rPr lang="fr-FR" dirty="0"/>
              <a:t> : un serveur web. Le plus important car c’est lui qui transmets les pages au visiteur. Il n’est pas fait pour gérer des sites dynamiques, donc il a besoin d’être compléter afin de fonctionner correctement.</a:t>
            </a:r>
          </a:p>
          <a:p>
            <a:pPr marL="0" indent="0">
              <a:buNone/>
            </a:pPr>
            <a:r>
              <a:rPr lang="fr-FR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PHP</a:t>
            </a:r>
            <a:r>
              <a:rPr lang="fr-FR" dirty="0"/>
              <a:t> : Plug-in d’APACHE qui permet de traiter des pages dynamiques en langage PHP.</a:t>
            </a:r>
          </a:p>
          <a:p>
            <a:pPr marL="0" indent="0">
              <a:buNone/>
            </a:pPr>
            <a:r>
              <a:rPr lang="fr-FR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MySQL</a:t>
            </a:r>
            <a:r>
              <a:rPr lang="fr-FR" dirty="0"/>
              <a:t> : un logiciel de gestion de bases de données. </a:t>
            </a:r>
            <a:endParaRPr lang="fr-FR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fr-FR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28526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962</TotalTime>
  <Words>1778</Words>
  <Application>Microsoft Office PowerPoint</Application>
  <PresentationFormat>Grand écran</PresentationFormat>
  <Paragraphs>154</Paragraphs>
  <Slides>28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28</vt:i4>
      </vt:variant>
    </vt:vector>
  </HeadingPairs>
  <TitlesOfParts>
    <vt:vector size="35" baseType="lpstr">
      <vt:lpstr>Adobe Arabic</vt:lpstr>
      <vt:lpstr>Arial</vt:lpstr>
      <vt:lpstr>Bahnschrift Light Condensed</vt:lpstr>
      <vt:lpstr>Calibri</vt:lpstr>
      <vt:lpstr>Tw Cen MT</vt:lpstr>
      <vt:lpstr>Wingdings</vt:lpstr>
      <vt:lpstr>Circuit</vt:lpstr>
      <vt:lpstr>PHP</vt:lpstr>
      <vt:lpstr>PHP c’est quoi ?</vt:lpstr>
      <vt:lpstr>Naissance de PHP</vt:lpstr>
      <vt:lpstr>Pourquoi un éléphant?</vt:lpstr>
      <vt:lpstr>À Quoi sert 'il?</vt:lpstr>
      <vt:lpstr>Qui l’utilise?</vt:lpstr>
      <vt:lpstr>Où ecrire le code php? </vt:lpstr>
      <vt:lpstr>Comment exécuter PHP </vt:lpstr>
      <vt:lpstr>Transformation du pc en ‘serveur’</vt:lpstr>
      <vt:lpstr>Les variables</vt:lpstr>
      <vt:lpstr>Déclaration</vt:lpstr>
      <vt:lpstr>Types de variables</vt:lpstr>
      <vt:lpstr>Les conditions </vt:lpstr>
      <vt:lpstr> ‘ if ‘</vt:lpstr>
      <vt:lpstr>‘ if else ‘</vt:lpstr>
      <vt:lpstr>‘ if – else if – if ‘</vt:lpstr>
      <vt:lpstr>Les tableaux</vt:lpstr>
      <vt:lpstr>Déclaration</vt:lpstr>
      <vt:lpstr>Écriture du tableau</vt:lpstr>
      <vt:lpstr>Les boucles</vt:lpstr>
      <vt:lpstr>Rappel des symboles de signification </vt:lpstr>
      <vt:lpstr> ‘ While ‘ </vt:lpstr>
      <vt:lpstr>‘ Do … while ‘</vt:lpstr>
      <vt:lpstr>‘ for ‘</vt:lpstr>
      <vt:lpstr>‘ foreach  ‘</vt:lpstr>
      <vt:lpstr>‘ break ‘  ‘ continue ‘ </vt:lpstr>
      <vt:lpstr>Présentation PowerPoint</vt:lpstr>
      <vt:lpstr>ressources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PHP</dc:title>
  <dc:creator>Acs</dc:creator>
  <cp:lastModifiedBy>Acs</cp:lastModifiedBy>
  <cp:revision>33</cp:revision>
  <dcterms:created xsi:type="dcterms:W3CDTF">2021-09-28T15:40:35Z</dcterms:created>
  <dcterms:modified xsi:type="dcterms:W3CDTF">2021-10-05T12:37:42Z</dcterms:modified>
</cp:coreProperties>
</file>

<file path=docProps/thumbnail.jpeg>
</file>